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824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12948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1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18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754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3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9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1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2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9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1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nior-lifestyle.com/yeager.html" TargetMode="Externa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Waves &amp; Sound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Waves &amp; Motion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Sound &amp; Speed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Longitudinal Waves- </a:t>
            </a:r>
            <a:r>
              <a:rPr lang="en-US" b="1" dirty="0"/>
              <a:t>back and forth vibration in a direction parallel to the wave's motion; amplitude and wave motion are parallel.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u="sng" dirty="0" smtClean="0"/>
              <a:t>___________</a:t>
            </a:r>
            <a:r>
              <a:rPr lang="en-US" b="1" dirty="0" smtClean="0"/>
              <a:t>was </a:t>
            </a:r>
            <a:r>
              <a:rPr lang="en-US" b="1" dirty="0"/>
              <a:t>the first person to break the sound barrier when he flew faster than the speed of sound in the X-1 rocket-powered aircraft on October 14, 1947.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Chuck Yeager</a:t>
            </a:r>
            <a:r>
              <a:rPr lang="en-US" sz="3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/>
              <a:t>was the first person to break the sound barrier when he flew faster than the speed of sound in the X-1 rocket-powered aircraft on October 14, 1947.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i="1" dirty="0"/>
              <a:t>What is the approximate distance of a thunderstorm when you note a </a:t>
            </a:r>
            <a:r>
              <a:rPr lang="en-US" b="1" i="1" dirty="0" smtClean="0"/>
              <a:t>10 </a:t>
            </a:r>
            <a:r>
              <a:rPr lang="en-US" b="1" i="1" dirty="0"/>
              <a:t>second delay between the flash of the lightning and the sound of the thunder?  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i="1" dirty="0"/>
              <a:t>What is the approximate distance of a thunderstorm when you note a </a:t>
            </a:r>
            <a:r>
              <a:rPr lang="en-US" b="1" i="1" dirty="0" smtClean="0"/>
              <a:t>10 second </a:t>
            </a:r>
            <a:r>
              <a:rPr lang="en-US" b="1" i="1" dirty="0"/>
              <a:t>delay between the flash of the lightning and the sound of the thunder?  Answer </a:t>
            </a:r>
            <a:r>
              <a:rPr lang="en-US" b="1" i="1" dirty="0" smtClean="0"/>
              <a:t>10 </a:t>
            </a:r>
            <a:r>
              <a:rPr lang="en-US" b="1" i="1" dirty="0"/>
              <a:t>seconds </a:t>
            </a:r>
            <a:r>
              <a:rPr lang="en-US" b="1" dirty="0">
                <a:sym typeface="Symbol"/>
              </a:rPr>
              <a:t></a:t>
            </a:r>
            <a:r>
              <a:rPr lang="en-US" b="1" i="1" dirty="0"/>
              <a:t> 340 meters/second= </a:t>
            </a:r>
            <a:r>
              <a:rPr lang="en-US" b="1" i="1" dirty="0" smtClean="0"/>
              <a:t>3400 </a:t>
            </a:r>
            <a:r>
              <a:rPr lang="en-US" b="1" i="1" dirty="0"/>
              <a:t>meters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Distant </a:t>
            </a:r>
            <a:r>
              <a:rPr lang="en-US" b="1" dirty="0"/>
              <a:t>galaxies show a </a:t>
            </a:r>
            <a:r>
              <a:rPr lang="en-US" b="1" dirty="0" smtClean="0"/>
              <a:t>______ </a:t>
            </a:r>
            <a:r>
              <a:rPr lang="en-US" b="1" dirty="0"/>
              <a:t>shift in the light they emit, indicating that the universe is expanding (or moving further apart)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Red Shift -  a decrease in frequency towards the low-frequency, or red, end of the light spectrum (light source is moving away from the receiver) Distant galaxies show a </a:t>
            </a:r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red shift </a:t>
            </a:r>
            <a:r>
              <a:rPr lang="en-US" b="1" dirty="0"/>
              <a:t>in the light they emit, indicating that the universe is expanding (or moving further apart)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bending of a wave is called 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Refraction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When </a:t>
            </a:r>
            <a:r>
              <a:rPr lang="en-US" b="1" dirty="0"/>
              <a:t>the speed of the source in a medium is as great, or greater, than the speed of the wave it produces it will catch up to the wave crests and pass them producing a V-shape. </a:t>
            </a:r>
            <a:r>
              <a:rPr lang="en-US" b="1" dirty="0" smtClean="0"/>
              <a:t> The V shape wave is called a _____________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Bow Wave – </a:t>
            </a:r>
            <a:r>
              <a:rPr lang="en-US" b="1" dirty="0"/>
              <a:t>when the speed of the source in a medium is as great, or greater, than the speed of the wave it produces it will catch up to the wave crests and pass them producing a V-shape.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/>
              <a:t>Natural Frequency is the frequency at which an elastic object naturally tends to vibrate.   At this frequency, a </a:t>
            </a:r>
            <a:r>
              <a:rPr lang="en-US" b="1" u="sng" dirty="0"/>
              <a:t>minimum energy</a:t>
            </a:r>
            <a:r>
              <a:rPr lang="en-US" b="1" dirty="0"/>
              <a:t> is required to produce a forced </a:t>
            </a:r>
            <a:r>
              <a:rPr lang="en-US" b="1" dirty="0" smtClean="0"/>
              <a:t>vibration. The </a:t>
            </a:r>
            <a:r>
              <a:rPr lang="en-US" b="1" dirty="0"/>
              <a:t>result of forced vibrations in a body when the applied frequency matches the natural frequency of the </a:t>
            </a:r>
            <a:r>
              <a:rPr lang="en-US" b="1" dirty="0" smtClean="0"/>
              <a:t>body is called ___________. 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z="36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Resonance</a:t>
            </a:r>
            <a:endParaRPr lang="en-US" sz="3600" u="sng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Sound travels faster in ______air than ____ air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Sound travels faster in </a:t>
            </a:r>
            <a:r>
              <a:rPr lang="en-US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warm</a:t>
            </a:r>
            <a:r>
              <a:rPr lang="en-US" b="1" dirty="0"/>
              <a:t> air than in </a:t>
            </a:r>
            <a:r>
              <a:rPr lang="en-US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cool</a:t>
            </a:r>
            <a:r>
              <a:rPr lang="en-US" b="1" dirty="0"/>
              <a:t> air.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u="sng" dirty="0" smtClean="0"/>
              <a:t>__________ is a</a:t>
            </a:r>
            <a:r>
              <a:rPr lang="en-US" b="1" dirty="0" smtClean="0"/>
              <a:t> </a:t>
            </a:r>
            <a:r>
              <a:rPr lang="en-US" b="1" dirty="0"/>
              <a:t>re-echoed sound</a:t>
            </a:r>
            <a:r>
              <a:rPr lang="en-US" b="1" dirty="0" smtClean="0"/>
              <a:t>, where </a:t>
            </a:r>
            <a:r>
              <a:rPr lang="en-US" b="1" dirty="0"/>
              <a:t>multiple reflections of sound </a:t>
            </a:r>
            <a:r>
              <a:rPr lang="en-US" b="1" dirty="0" smtClean="0"/>
              <a:t>waves bounce off </a:t>
            </a:r>
            <a:r>
              <a:rPr lang="en-US" b="1" dirty="0"/>
              <a:t>walls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u="sng" dirty="0"/>
              <a:t>Reverberation</a:t>
            </a:r>
            <a:r>
              <a:rPr lang="en-US" b="1" dirty="0"/>
              <a:t> - re-echoed sound, multiple reflections of sound waves from walls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 the Doppler Effect, the change in tone occurs when  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object is moving toward you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object is moving away from you</a:t>
            </a:r>
          </a:p>
          <a:p>
            <a:pPr marL="514350" indent="-514350">
              <a:buAutoNum type="alphaLcPeriod"/>
            </a:pPr>
            <a:r>
              <a:rPr lang="en-US" dirty="0" smtClean="0"/>
              <a:t>You are moving toward the sound</a:t>
            </a:r>
          </a:p>
          <a:p>
            <a:pPr marL="514350" indent="-514350">
              <a:buAutoNum type="alphaLcPeriod"/>
            </a:pPr>
            <a:r>
              <a:rPr lang="en-US" dirty="0" smtClean="0"/>
              <a:t>You are moving away from the sound</a:t>
            </a:r>
          </a:p>
          <a:p>
            <a:pPr marL="514350" indent="-514350">
              <a:buAutoNum type="alphaLcPeriod"/>
            </a:pPr>
            <a:r>
              <a:rPr lang="en-US" dirty="0" smtClean="0"/>
              <a:t>A and b are correct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emitter and receiver are moving in relation to each other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b="1" dirty="0"/>
              <a:t>When energy is transferred by a wave from a vibrating source to a distant receiver, there is </a:t>
            </a:r>
            <a:r>
              <a:rPr lang="en-US" b="1" i="1" dirty="0"/>
              <a:t>no</a:t>
            </a:r>
            <a:r>
              <a:rPr lang="en-US" b="1" dirty="0"/>
              <a:t> transfer of </a:t>
            </a:r>
            <a:r>
              <a:rPr lang="en-US" b="1" dirty="0" smtClean="0"/>
              <a:t>____________ </a:t>
            </a:r>
            <a:r>
              <a:rPr lang="en-US" b="1" dirty="0"/>
              <a:t>between the two points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 F</a:t>
            </a:r>
          </a:p>
          <a:p>
            <a:r>
              <a:rPr lang="en-US" dirty="0"/>
              <a:t>The emitter and receiver are moving in relation to each other</a:t>
            </a: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algn="ctr"/>
            <a:r>
              <a:rPr lang="en-US" b="1" dirty="0"/>
              <a:t>When the crest of one wave overlaps the crest of another, they are “in phase</a:t>
            </a:r>
            <a:r>
              <a:rPr lang="en-US" b="1" dirty="0" smtClean="0"/>
              <a:t>” and when their </a:t>
            </a:r>
            <a:r>
              <a:rPr lang="en-US" b="1" dirty="0"/>
              <a:t>individual </a:t>
            </a:r>
            <a:r>
              <a:rPr lang="en-US" b="1" dirty="0" smtClean="0"/>
              <a:t>effects are  </a:t>
            </a:r>
            <a:r>
              <a:rPr lang="en-US" b="1" dirty="0"/>
              <a:t>add together </a:t>
            </a:r>
            <a:r>
              <a:rPr lang="en-US" b="1" dirty="0" smtClean="0"/>
              <a:t>they </a:t>
            </a:r>
            <a:r>
              <a:rPr lang="en-US" b="1" dirty="0"/>
              <a:t>produce a wave of </a:t>
            </a:r>
            <a:r>
              <a:rPr lang="en-US" b="1" dirty="0" smtClean="0"/>
              <a:t>____________ </a:t>
            </a:r>
            <a:r>
              <a:rPr lang="en-US" b="1" dirty="0"/>
              <a:t>amplitude.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When the crest of one wave overlaps the crest of another, they are “in phase” and when their individual effects are  add together they produce a wave of increased amplitude.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___________ is </a:t>
            </a:r>
            <a:r>
              <a:rPr lang="en-US" b="1" dirty="0" smtClean="0"/>
              <a:t>the </a:t>
            </a:r>
            <a:r>
              <a:rPr lang="en-US" b="1" dirty="0"/>
              <a:t>maximum displacement from equilibrium.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Amplitude-</a:t>
            </a:r>
            <a:r>
              <a:rPr lang="en-US" b="1" u="sng" dirty="0"/>
              <a:t> </a:t>
            </a:r>
            <a:r>
              <a:rPr lang="en-US" b="1" dirty="0"/>
              <a:t>the distance from the midpoint to the crest (or trough) of the wave. The amplitude equals the maximum displacement from equilibrium.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Sounds that are too high for us to hear are called___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u="sng" dirty="0"/>
              <a:t>infrasonic</a:t>
            </a:r>
            <a:r>
              <a:rPr lang="en-US" dirty="0"/>
              <a:t>            frequencies &lt; 20 Hz</a:t>
            </a:r>
            <a:endParaRPr lang="en-US" sz="4000" dirty="0"/>
          </a:p>
          <a:p>
            <a:pPr lvl="1"/>
            <a:r>
              <a:rPr lang="en-US" sz="3600" b="1" u="sng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ultrasonic</a:t>
            </a:r>
            <a:r>
              <a:rPr lang="en-US" sz="36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		</a:t>
            </a:r>
            <a:r>
              <a:rPr lang="en-US" dirty="0"/>
              <a:t>frequencies &gt; 20,000 Hz</a:t>
            </a:r>
            <a:endParaRPr lang="en-US" sz="4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human hearing range is ___  - _____ Hz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dirty="0" smtClean="0">
                <a:ea typeface="Calibri"/>
                <a:cs typeface="Calibri"/>
              </a:rPr>
              <a:t>frequencies between 20 Hz and 20,000 Hz</a:t>
            </a:r>
            <a:endParaRPr lang="en-US" sz="4000" dirty="0" smtClean="0">
              <a:ea typeface="Calibri"/>
              <a:cs typeface="Times New Roman"/>
            </a:endParaRPr>
          </a:p>
          <a:p>
            <a:pPr lvl="1"/>
            <a:r>
              <a:rPr lang="en-US" dirty="0" smtClean="0"/>
              <a:t> </a:t>
            </a:r>
            <a:r>
              <a:rPr lang="en-US" u="sng" dirty="0"/>
              <a:t>human hearing range</a:t>
            </a:r>
            <a:r>
              <a:rPr lang="en-US" dirty="0"/>
              <a:t>  </a:t>
            </a:r>
            <a:endParaRPr lang="en-US" sz="4000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b="1" dirty="0"/>
              <a:t>When energy is transferred by a wave from a vibrating source to a distant receiver, there is </a:t>
            </a:r>
            <a:r>
              <a:rPr lang="en-US" b="1" i="1" dirty="0"/>
              <a:t>no</a:t>
            </a:r>
            <a:r>
              <a:rPr lang="en-US" b="1" dirty="0"/>
              <a:t> transfer of </a:t>
            </a:r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matter </a:t>
            </a:r>
            <a:r>
              <a:rPr lang="en-US" b="1" dirty="0"/>
              <a:t>between the two points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The to-and-fro vibratory motion (often called oscillatory motion) of a swinging pendulum in a small arc is called </a:t>
            </a:r>
            <a:r>
              <a:rPr lang="en-US" b="1" dirty="0" smtClean="0"/>
              <a:t>______________motion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The to-and-fro vibratory motion (often called oscillatory motion) of a swinging pendulum in a small arc is called </a:t>
            </a:r>
            <a:r>
              <a:rPr lang="en-US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simple harmonic motion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Period- Time required for a full oscillation (one round trip) is called the </a:t>
            </a:r>
            <a:r>
              <a:rPr lang="en-US" b="1" i="1" u="sng" dirty="0" smtClean="0"/>
              <a:t>_________</a:t>
            </a:r>
            <a:r>
              <a:rPr lang="en-US" b="1" dirty="0" smtClean="0"/>
              <a:t> </a:t>
            </a:r>
            <a:r>
              <a:rPr lang="en-US" b="1" dirty="0"/>
              <a:t>of oscillation.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Period- Time required for a full oscillation (one round trip) is called the </a:t>
            </a:r>
            <a:r>
              <a:rPr lang="en-US" b="1" i="1" u="sng" dirty="0"/>
              <a:t>period</a:t>
            </a:r>
            <a:r>
              <a:rPr lang="en-US" b="1" dirty="0"/>
              <a:t> of oscillation.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Sound cannot travel in a </a:t>
            </a:r>
            <a:r>
              <a:rPr lang="en-US" b="1" dirty="0" smtClean="0"/>
              <a:t>____________. 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Sound cannot travel in a vacuum. If there is no medium to vibrate, then no sound is possible.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speed of Sound in Air at sea level?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/>
              <a:t>340 meters/second or 760 miles/hour; Mach 1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dirty="0"/>
              <a:t>When a sound wave strikes a surface it can be</a:t>
            </a:r>
            <a:r>
              <a:rPr lang="en-US" dirty="0" smtClean="0"/>
              <a:t>.…</a:t>
            </a:r>
          </a:p>
          <a:p>
            <a:pPr lvl="1"/>
            <a:r>
              <a:rPr lang="en-US" dirty="0" smtClean="0"/>
              <a:t>Reflected- bounces off</a:t>
            </a:r>
          </a:p>
          <a:p>
            <a:pPr lvl="1"/>
            <a:r>
              <a:rPr lang="en-US" dirty="0" smtClean="0"/>
              <a:t>Transmitted- sent through</a:t>
            </a:r>
          </a:p>
          <a:p>
            <a:pPr lvl="1"/>
            <a:r>
              <a:rPr lang="en-US" dirty="0" smtClean="0"/>
              <a:t>Absorbed- taken in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of these.</a:t>
            </a:r>
            <a:endParaRPr lang="en-US" sz="4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For </a:t>
            </a:r>
            <a:r>
              <a:rPr lang="en-US" b="1" dirty="0"/>
              <a:t>transverse waves the wave’s amplitude is </a:t>
            </a:r>
            <a:r>
              <a:rPr lang="en-US" b="1" dirty="0" smtClean="0"/>
              <a:t>_____________ </a:t>
            </a:r>
            <a:r>
              <a:rPr lang="en-US" b="1" dirty="0"/>
              <a:t>to the wave’s motion.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dirty="0"/>
              <a:t>All of these.</a:t>
            </a:r>
            <a:endParaRPr lang="en-US" sz="4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What is </a:t>
            </a:r>
            <a:r>
              <a:rPr lang="en-US" dirty="0" smtClean="0"/>
              <a:t>the </a:t>
            </a:r>
            <a:r>
              <a:rPr lang="en-US" dirty="0"/>
              <a:t>study of sound </a:t>
            </a:r>
            <a:r>
              <a:rPr lang="en-US" dirty="0" smtClean="0"/>
              <a:t>properties called?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Acoustics...</a:t>
            </a:r>
            <a:r>
              <a:rPr lang="en-US" dirty="0"/>
              <a:t> ...the study of sound properties.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caused the “sound barrier” that had to be broken to go faster than the speed of sound?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4" descr="http://www.faqalert.com/wp-content/uploads/2011/05/mach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5" r="32665"/>
          <a:stretch/>
        </p:blipFill>
        <p:spPr bwMode="auto">
          <a:xfrm>
            <a:off x="7355181" y="1277815"/>
            <a:ext cx="2679774" cy="36341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7999" y="463402"/>
            <a:ext cx="28604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/>
              <a:t>Waves piled up in front  and formed a thick stack that caused </a:t>
            </a:r>
            <a:r>
              <a:rPr lang="en-US" sz="2800" b="1" dirty="0" err="1" smtClean="0"/>
              <a:t>turbulance</a:t>
            </a:r>
            <a:r>
              <a:rPr lang="en-US" sz="2800" b="1" dirty="0" smtClean="0"/>
              <a:t> as planes approached the sound barrier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dirty="0" smtClean="0"/>
              <a:t> </a:t>
            </a:r>
            <a:r>
              <a:rPr lang="en-US" dirty="0"/>
              <a:t>What is the beat frequency when a 262 Hz and a 266 Hz tuning fork are sounded together?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391507" y="1873957"/>
            <a:ext cx="8335701" cy="2001892"/>
          </a:xfrm>
        </p:spPr>
        <p:txBody>
          <a:bodyPr/>
          <a:lstStyle/>
          <a:p>
            <a:r>
              <a:rPr lang="en-US" dirty="0" smtClean="0"/>
              <a:t>4 beats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u="sng" dirty="0"/>
              <a:t>Transverse Waves- </a:t>
            </a:r>
            <a:r>
              <a:rPr lang="en-US" b="1" dirty="0"/>
              <a:t>For transverse waves the wave’s amplitude is </a:t>
            </a:r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perpendicular</a:t>
            </a:r>
            <a:r>
              <a:rPr lang="en-US" b="1" dirty="0"/>
              <a:t> to the wave’s motion.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The source of all waves is something that </a:t>
            </a:r>
            <a:r>
              <a:rPr lang="en-US" b="1" dirty="0" smtClean="0"/>
              <a:t>______. </a:t>
            </a:r>
          </a:p>
          <a:p>
            <a:pPr lvl="0"/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/>
              <a:t>The source of all waves is something that </a:t>
            </a:r>
            <a:r>
              <a:rPr lang="en-US" sz="36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vibrates</a:t>
            </a:r>
            <a:r>
              <a:rPr lang="en-US" b="1" dirty="0"/>
              <a:t>. The frequency of the vibrating source and the frequency of the wave it produces are the same.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b="1" dirty="0" smtClean="0"/>
              <a:t>The</a:t>
            </a:r>
            <a:r>
              <a:rPr lang="en-US" b="1" u="sng" dirty="0" smtClean="0"/>
              <a:t> </a:t>
            </a:r>
            <a:r>
              <a:rPr lang="en-US" b="1" dirty="0" smtClean="0"/>
              <a:t>back </a:t>
            </a:r>
            <a:r>
              <a:rPr lang="en-US" b="1" dirty="0"/>
              <a:t>and forth vibration in a direction parallel to the wave's </a:t>
            </a:r>
            <a:r>
              <a:rPr lang="en-US" b="1" dirty="0" smtClean="0"/>
              <a:t>motion forms a ________ wave where both the </a:t>
            </a:r>
            <a:r>
              <a:rPr lang="en-US" b="1" dirty="0"/>
              <a:t>amplitude and wave motion are parallel.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1217</Words>
  <Application>Microsoft Office PowerPoint</Application>
  <PresentationFormat>Custom</PresentationFormat>
  <Paragraphs>199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2015-02-03T22:13:18Z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